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999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181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digital comunitaria para juntas de vecinos.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353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Presentado por: Alexander Chamorro Cáceres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91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Ingeniería en informática – Capstone 002D</a:t>
            </a:r>
            <a:endParaRPr lang="en-US" sz="17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AE36D19E-1AE8-17EC-CFB9-EE5C15D79692}"/>
              </a:ext>
            </a:extLst>
          </p:cNvPr>
          <p:cNvSpPr/>
          <p:nvPr/>
        </p:nvSpPr>
        <p:spPr>
          <a:xfrm>
            <a:off x="793790" y="5650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Duoc UC – San Joaquín	</a:t>
            </a:r>
            <a:endParaRPr lang="en-US" sz="1750" dirty="0"/>
          </a:p>
        </p:txBody>
      </p:sp>
      <p:pic>
        <p:nvPicPr>
          <p:cNvPr id="1028" name="Picture 4" descr="Duoc UC San Joaquín">
            <a:extLst>
              <a:ext uri="{FF2B5EF4-FFF2-40B4-BE49-F238E27FC236}">
                <a16:creationId xmlns:a16="http://schemas.microsoft.com/office/drawing/2014/main" id="{907D5921-5DBB-D9B5-4394-41B408C72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6" y="0"/>
            <a:ext cx="5817600" cy="205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75D51CA8-AF79-8FBD-0107-4F0756B8B9DB}"/>
              </a:ext>
            </a:extLst>
          </p:cNvPr>
          <p:cNvSpPr/>
          <p:nvPr/>
        </p:nvSpPr>
        <p:spPr>
          <a:xfrm>
            <a:off x="793790" y="51093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Docente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Jorge Castrol Silvestre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5695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Digital: Valor y Futuro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Proyecto Factible y Escalable: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Diseñado para crecer con la comunidad.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Aporte de Valor Real: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Transformando la gestión vecinal y la participación.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Potencia Competencias: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Fortalece habilidades técnicas y sociales clave para el futuro profesional.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570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 Barrio Digital no es solo un proyecto académico; es una </a:t>
            </a:r>
            <a:r>
              <a:rPr lang="en-US" sz="17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propuesta con impacto social y laboral concreto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construyendo comunidades más conectadas y eficientes.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20BA0D2-A220-143E-8252-628ECA37803F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87729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 Desafío de la Gestión Vecinal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93638" y="1948191"/>
            <a:ext cx="6342102" cy="2682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actualidad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organizaciones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herramientas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TI para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mejorar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s-CL" sz="1600" dirty="0">
                <a:latin typeface="Inter"/>
              </a:rPr>
              <a:t>a organización, comunicación, reducción tiempos, costos, mano de obra, energía y recursos materiales de sus proyectos.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chile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las juntas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vecinos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no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excepción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,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las mas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desatendidas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al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uso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tecnologia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gestión comunitaria a menudo es 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e ineficiente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resultando en: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49736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Comunicación limitada entre directiva y vecinos.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54875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Procesos lentos y falta de transparencia.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59514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Dificultad en el seguimiento de decisiones.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58438" y="654936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Estas ineficiencias </a:t>
            </a:r>
            <a:r>
              <a:rPr lang="en-US" sz="160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minan la confianza y la participación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comunidad.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806454"/>
            <a:ext cx="6969720" cy="63344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0448"/>
            <a:ext cx="98883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Nuestra Propuesta: Junta360 Digital</a:t>
            </a:r>
            <a:endParaRPr lang="en-US" sz="4450" dirty="0"/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928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Junta360 Digital es una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web intuitiva y accesible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diseñada para: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51071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793790" y="2820591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3657540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2681049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418046"/>
            <a:ext cx="3268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Centralizar Información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90846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Noticias, actividades y proyectos en un solo lugar.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851071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8"/>
          <p:cNvSpPr/>
          <p:nvPr/>
        </p:nvSpPr>
        <p:spPr>
          <a:xfrm>
            <a:off x="7428548" y="2820591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9"/>
          <p:cNvSpPr/>
          <p:nvPr/>
        </p:nvSpPr>
        <p:spPr>
          <a:xfrm>
            <a:off x="10292298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2681049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418046"/>
            <a:ext cx="29888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Automatizar Trámites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3908465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Generación de certificados y solicitudes instantáneas.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458539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3"/>
          <p:cNvSpPr/>
          <p:nvPr/>
        </p:nvSpPr>
        <p:spPr>
          <a:xfrm>
            <a:off x="793790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Shape 14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614" y="5288518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6025515"/>
            <a:ext cx="3174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Facilitar Comunicación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5159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Canal directo y transparente entre vecinos y directiva.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458539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Shape 18"/>
          <p:cNvSpPr/>
          <p:nvPr/>
        </p:nvSpPr>
        <p:spPr>
          <a:xfrm>
            <a:off x="7428548" y="5428059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4" name="Shape 19"/>
          <p:cNvSpPr/>
          <p:nvPr/>
        </p:nvSpPr>
        <p:spPr>
          <a:xfrm>
            <a:off x="10292298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5288518"/>
            <a:ext cx="272177" cy="340162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6025515"/>
            <a:ext cx="3238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Promover Participación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515933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Espacios para encuestas, propuestas y debates digitales.</a:t>
            </a:r>
            <a:endParaRPr lang="en-US" sz="175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7444968-CB84-EA27-BE2A-B175701049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8037" y="383381"/>
            <a:ext cx="6050399" cy="435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Objetivos Estratégicos del Proyecto</a:t>
            </a:r>
            <a:endParaRPr lang="en-US" sz="27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441" y="2714399"/>
            <a:ext cx="4920583" cy="492058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2A9346A-71FC-5199-4CDE-E5FF18883232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D171A8-8E8D-EA17-0700-92A206E7E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951" y="0"/>
            <a:ext cx="64960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4F62B10-29AF-C10F-DD92-275A9C835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969" y="1631749"/>
            <a:ext cx="5963482" cy="52109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09719"/>
            <a:ext cx="9779556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Impacto en la Formación Profesional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3787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1002387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91" y="2116217"/>
            <a:ext cx="298371" cy="3730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5424" y="2671987"/>
            <a:ext cx="297382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Desarrollar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una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software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15424" y="3080266"/>
            <a:ext cx="5973723" cy="891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s-MX" dirty="0"/>
              <a:t>Se aplicó la metodología en cascada y un </a:t>
            </a:r>
            <a:r>
              <a:rPr lang="es-MX" dirty="0" err="1"/>
              <a:t>stack</a:t>
            </a:r>
            <a:r>
              <a:rPr lang="es-MX" dirty="0"/>
              <a:t> tecnológico </a:t>
            </a:r>
          </a:p>
          <a:p>
            <a:pPr lvl="0"/>
            <a:r>
              <a:rPr lang="es-MX" dirty="0"/>
              <a:t>moderno para sistematizar el proceso de desarrollo. </a:t>
            </a:r>
          </a:p>
          <a:p>
            <a:pPr lvl="0"/>
            <a:r>
              <a:rPr lang="es-MX" dirty="0"/>
              <a:t>Esto asegura orden, trazabilidad y cumplimiento de los </a:t>
            </a:r>
          </a:p>
          <a:p>
            <a:pPr lvl="0"/>
            <a:r>
              <a:rPr lang="es-MX" dirty="0"/>
              <a:t>objetivos de la Junta de Vecinos.</a:t>
            </a:r>
            <a:endParaRPr lang="es-CL" dirty="0"/>
          </a:p>
        </p:txBody>
      </p:sp>
      <p:sp>
        <p:nvSpPr>
          <p:cNvPr id="8" name="Shape 5"/>
          <p:cNvSpPr/>
          <p:nvPr/>
        </p:nvSpPr>
        <p:spPr>
          <a:xfrm>
            <a:off x="7425690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Shape 6"/>
          <p:cNvSpPr/>
          <p:nvPr/>
        </p:nvSpPr>
        <p:spPr>
          <a:xfrm>
            <a:off x="7654290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6694" y="2116217"/>
            <a:ext cx="298371" cy="37302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3219" y="2660630"/>
            <a:ext cx="3200876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Construir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modelos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datos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4290" y="3061159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/>
            <a:r>
              <a:rPr lang="es-MX" dirty="0"/>
              <a:t>Se diseñó una base de datos en que soporta entidades como </a:t>
            </a:r>
            <a:r>
              <a:rPr lang="es-MX" i="1" dirty="0"/>
              <a:t>usuarios, proyectos, certificados y notificaciones</a:t>
            </a:r>
            <a:r>
              <a:rPr lang="es-MX" dirty="0"/>
              <a:t>, garantizando escalabilidad y mantenibilidad en el tiempo.</a:t>
            </a:r>
            <a:endParaRPr lang="es-CL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4791" y="4864060"/>
            <a:ext cx="298371" cy="373023"/>
          </a:xfrm>
          <a:prstGeom prst="rect">
            <a:avLst/>
          </a:prstGeom>
        </p:spPr>
      </p:pic>
      <p:sp>
        <p:nvSpPr>
          <p:cNvPr id="18" name="Shape 13"/>
          <p:cNvSpPr/>
          <p:nvPr/>
        </p:nvSpPr>
        <p:spPr>
          <a:xfrm>
            <a:off x="3989248" y="4419322"/>
            <a:ext cx="6430923" cy="2338548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9" name="Shape 14"/>
          <p:cNvSpPr/>
          <p:nvPr/>
        </p:nvSpPr>
        <p:spPr>
          <a:xfrm>
            <a:off x="4217848" y="4542910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0251" y="4698499"/>
            <a:ext cx="298371" cy="37302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4226516" y="5230234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certificación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4212116" y="5505886"/>
            <a:ext cx="5973723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s-MX" sz="1600" dirty="0"/>
              <a:t>Se implementaron pruebas unitarias y de calidad de software (QA)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siguiendo buenas prácticas de la industria para validar funcionalidades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críticas antes de la entrega.</a:t>
            </a:r>
            <a:endParaRPr lang="en-US" sz="1700" dirty="0"/>
          </a:p>
        </p:txBody>
      </p:sp>
      <p:sp>
        <p:nvSpPr>
          <p:cNvPr id="23" name="Text 17"/>
          <p:cNvSpPr/>
          <p:nvPr/>
        </p:nvSpPr>
        <p:spPr>
          <a:xfrm>
            <a:off x="773787" y="6912293"/>
            <a:ext cx="130828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proyecto es un reflejo de las competencias clave de nuestro perfil de </a:t>
            </a:r>
            <a:r>
              <a:rPr lang="en-US" sz="17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egreso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241CE7C-439C-BB05-C65D-D84D79E2CAE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1718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Nuestros Intereses Profesionales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55068" y="231787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Software: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Creando soluciones robustas y escalables.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Gestión de Proyectos Digitales: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Liderando iniciativas desde la concepción hasta la implementación.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Soluciones Tecnológicas para Organizaciones Sociales: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Impulsando el cambio positivo en la comunidad.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79989" y="4736783"/>
            <a:ext cx="72641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“Junta360 integra desarrollo de software y la creación de herramientas útiles para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comunidades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verdadero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social"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39828" y="4736783"/>
            <a:ext cx="30480" cy="725805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08E7095-9915-FA87-4331-73C76C08E7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754856"/>
            <a:ext cx="5764768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Metodología: Cascada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7235" y="1834277"/>
            <a:ext cx="131559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Seleccione la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en cascada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porque me permite trabajar de forma ordenada y secuencial, cumpliendo con los tiempos. Cada etapa debe completarse antes de iniciar la siguiente, lo que asegura claridad y control en el desarrollo del proyecto.”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7235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7235" y="3080147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4"/>
          <p:cNvSpPr/>
          <p:nvPr/>
        </p:nvSpPr>
        <p:spPr>
          <a:xfrm>
            <a:off x="737235" y="3231118"/>
            <a:ext cx="3707606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Levantamiento de Requisitos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737235" y="3686413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Levantamiento de necesidades de la Junta de Vecinos.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20451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0451" y="3080147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Text 8"/>
          <p:cNvSpPr/>
          <p:nvPr/>
        </p:nvSpPr>
        <p:spPr>
          <a:xfrm>
            <a:off x="7420451" y="3231118"/>
            <a:ext cx="2794992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 y Arquitectura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420451" y="3686413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Diagramas, arquitectura y modelo de datos.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7235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37235" y="4726900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2"/>
          <p:cNvSpPr/>
          <p:nvPr/>
        </p:nvSpPr>
        <p:spPr>
          <a:xfrm>
            <a:off x="737235" y="4877872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 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37235" y="5333167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del sistema (frontend y backend).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20451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0451" y="4726900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7420451" y="4877872"/>
            <a:ext cx="269736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 y Validación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420451" y="5333167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Asegurando la funcionalidad y calidad del producto.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37235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37235" y="6373654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Text 20"/>
          <p:cNvSpPr/>
          <p:nvPr/>
        </p:nvSpPr>
        <p:spPr>
          <a:xfrm>
            <a:off x="737235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Implementación</a:t>
            </a: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y </a:t>
            </a:r>
            <a:r>
              <a:rPr lang="en-US" sz="20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cierre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737235" y="6979920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y puesta en marcha.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7420451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420451" y="6373654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Text 24"/>
          <p:cNvSpPr/>
          <p:nvPr/>
        </p:nvSpPr>
        <p:spPr>
          <a:xfrm>
            <a:off x="7420451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</a:t>
            </a:r>
            <a:endParaRPr lang="en-US" sz="2050" dirty="0"/>
          </a:p>
        </p:txBody>
      </p:sp>
      <p:sp>
        <p:nvSpPr>
          <p:cNvPr id="27" name="Text 25"/>
          <p:cNvSpPr/>
          <p:nvPr/>
        </p:nvSpPr>
        <p:spPr>
          <a:xfrm>
            <a:off x="7420451" y="6979920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Ajustes y soporte.</a:t>
            </a:r>
            <a:endParaRPr lang="en-US" sz="165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3501662-C94B-F2F3-059F-7DF6BDA05E4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6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Stack Tecnológico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00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 herramientas elegidas garantizan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escalabilidad, seguridad y facilidad de despliegue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2048" y="4114800"/>
            <a:ext cx="3899046" cy="300624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963" y="2765524"/>
            <a:ext cx="1134189" cy="907256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378" y="2779515"/>
            <a:ext cx="1134189" cy="90725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4533" y="2779515"/>
            <a:ext cx="2155031" cy="907256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7018" y="2804041"/>
            <a:ext cx="1134189" cy="907256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93649" y="2779515"/>
            <a:ext cx="1479947" cy="907256"/>
          </a:xfrm>
          <a:prstGeom prst="rect">
            <a:avLst/>
          </a:prstGeom>
        </p:spPr>
      </p:pic>
      <p:sp>
        <p:nvSpPr>
          <p:cNvPr id="10" name="Shape 2"/>
          <p:cNvSpPr/>
          <p:nvPr/>
        </p:nvSpPr>
        <p:spPr>
          <a:xfrm>
            <a:off x="793790" y="4225799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3"/>
          <p:cNvSpPr/>
          <p:nvPr/>
        </p:nvSpPr>
        <p:spPr>
          <a:xfrm>
            <a:off x="793790" y="45168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- HTML, CSS, JS</a:t>
            </a:r>
            <a:endParaRPr lang="en-US" sz="1750" dirty="0"/>
          </a:p>
        </p:txBody>
      </p:sp>
      <p:sp>
        <p:nvSpPr>
          <p:cNvPr id="12" name="Text 4"/>
          <p:cNvSpPr/>
          <p:nvPr/>
        </p:nvSpPr>
        <p:spPr>
          <a:xfrm>
            <a:off x="793790" y="51349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REST framework </a:t>
            </a:r>
            <a:endParaRPr lang="en-US" sz="1750" dirty="0"/>
          </a:p>
        </p:txBody>
      </p:sp>
      <p:sp>
        <p:nvSpPr>
          <p:cNvPr id="13" name="Text 5"/>
          <p:cNvSpPr/>
          <p:nvPr/>
        </p:nvSpPr>
        <p:spPr>
          <a:xfrm>
            <a:off x="793790" y="57529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de Datos: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SQLITE 3</a:t>
            </a:r>
            <a:endParaRPr lang="en-US" sz="1750" dirty="0"/>
          </a:p>
        </p:txBody>
      </p:sp>
      <p:sp>
        <p:nvSpPr>
          <p:cNvPr id="14" name="Text 6"/>
          <p:cNvSpPr/>
          <p:nvPr/>
        </p:nvSpPr>
        <p:spPr>
          <a:xfrm>
            <a:off x="793790" y="63710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n8n</a:t>
            </a:r>
            <a:endParaRPr lang="en-US" sz="1750" dirty="0"/>
          </a:p>
        </p:txBody>
      </p:sp>
      <p:sp>
        <p:nvSpPr>
          <p:cNvPr id="15" name="Text 7"/>
          <p:cNvSpPr/>
          <p:nvPr/>
        </p:nvSpPr>
        <p:spPr>
          <a:xfrm>
            <a:off x="793790" y="69890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341329-A4B0-CBD2-9EEF-FB94EF555048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2050" name="Picture 2" descr="Home - Django REST framework">
            <a:extLst>
              <a:ext uri="{FF2B5EF4-FFF2-40B4-BE49-F238E27FC236}">
                <a16:creationId xmlns:a16="http://schemas.microsoft.com/office/drawing/2014/main" id="{766ACBA3-1A81-BE42-D2E7-AD591BC6D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774" y="2818031"/>
            <a:ext cx="1883325" cy="83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448" y="543163"/>
            <a:ext cx="4753808" cy="479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 de Trabajo Detallado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7448" y="1330166"/>
            <a:ext cx="13555504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Nuestro plan sigue las fases de la </a:t>
            </a:r>
            <a:r>
              <a:rPr lang="en-US" sz="12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Cascada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distribuyendo las semanas según los entregables y la carga académica del proyecto. Cada fase se cierra antes de pasar a la siguiente, asegurando claridad y orden en 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avance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La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duracíón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Proyecto se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alrededor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18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7303770" y="1994416"/>
            <a:ext cx="22860" cy="5692021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6877407" y="271319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7257633" y="26670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5"/>
          <p:cNvSpPr/>
          <p:nvPr/>
        </p:nvSpPr>
        <p:spPr>
          <a:xfrm>
            <a:off x="537448" y="1994416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6"/>
          <p:cNvSpPr/>
          <p:nvPr/>
        </p:nvSpPr>
        <p:spPr>
          <a:xfrm>
            <a:off x="3340800" y="2155508"/>
            <a:ext cx="33526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Requisitos(Semana 1-2)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98540" y="272736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Reunión con la Junta de Vecinos para definir necesidades funcionales y no funcionales.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292340" y="3596997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9"/>
          <p:cNvSpPr/>
          <p:nvPr/>
        </p:nvSpPr>
        <p:spPr>
          <a:xfrm>
            <a:off x="7257633" y="35508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10"/>
          <p:cNvSpPr/>
          <p:nvPr/>
        </p:nvSpPr>
        <p:spPr>
          <a:xfrm>
            <a:off x="7775853" y="2915722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3" name="Text 11"/>
          <p:cNvSpPr/>
          <p:nvPr/>
        </p:nvSpPr>
        <p:spPr>
          <a:xfrm>
            <a:off x="7936944" y="3076813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Diseño(Semana 3-4)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936944" y="3648670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Elaboración de diagramas UML (casos de uso, clases, despliegue, componentes) y definición de arquitectura de software y base de datos.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6877407" y="4443293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6" name="Shape 14"/>
          <p:cNvSpPr/>
          <p:nvPr/>
        </p:nvSpPr>
        <p:spPr>
          <a:xfrm>
            <a:off x="7257633" y="4397157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5"/>
          <p:cNvSpPr/>
          <p:nvPr/>
        </p:nvSpPr>
        <p:spPr>
          <a:xfrm>
            <a:off x="537448" y="3762018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3873600" y="3923109"/>
            <a:ext cx="28198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Desarrollo(Semana 5-13)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98540" y="4494967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la aplicación Django (backend y frontend) e integración con servicios adicionales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292340" y="5289590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1" name="Shape 19"/>
          <p:cNvSpPr/>
          <p:nvPr/>
        </p:nvSpPr>
        <p:spPr>
          <a:xfrm>
            <a:off x="7257633" y="5243453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Shape 20"/>
          <p:cNvSpPr/>
          <p:nvPr/>
        </p:nvSpPr>
        <p:spPr>
          <a:xfrm>
            <a:off x="7775853" y="4608314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3" name="Text 21"/>
          <p:cNvSpPr/>
          <p:nvPr/>
        </p:nvSpPr>
        <p:spPr>
          <a:xfrm>
            <a:off x="7936944" y="4769406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Pruebas(Semana 14-15)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936944" y="5341263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exhaustiva de módulos principales, seguido de ajuste de errores y mejoras para asegurar la calidad.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6877407" y="613588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Shape 24"/>
          <p:cNvSpPr/>
          <p:nvPr/>
        </p:nvSpPr>
        <p:spPr>
          <a:xfrm>
            <a:off x="7257633" y="6089749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7" name="Shape 25"/>
          <p:cNvSpPr/>
          <p:nvPr/>
        </p:nvSpPr>
        <p:spPr>
          <a:xfrm>
            <a:off x="537448" y="5454610"/>
            <a:ext cx="6317099" cy="1228606"/>
          </a:xfrm>
          <a:prstGeom prst="roundRect">
            <a:avLst>
              <a:gd name="adj" fmla="val 525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8" name="Text 26"/>
          <p:cNvSpPr/>
          <p:nvPr/>
        </p:nvSpPr>
        <p:spPr>
          <a:xfrm>
            <a:off x="2282400" y="5615702"/>
            <a:ext cx="44110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Implementación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y </a:t>
            </a: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cierre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(Semana 15-16)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698540" y="6187559"/>
            <a:ext cx="5994916" cy="245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en servidor y puesta en marcha oficial del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“Junta360 Digital".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7292340" y="6982182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1" name="Shape 29"/>
          <p:cNvSpPr/>
          <p:nvPr/>
        </p:nvSpPr>
        <p:spPr>
          <a:xfrm>
            <a:off x="7257633" y="6936045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2" name="Shape 30"/>
          <p:cNvSpPr/>
          <p:nvPr/>
        </p:nvSpPr>
        <p:spPr>
          <a:xfrm>
            <a:off x="7775853" y="6300907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3" name="Text 31"/>
          <p:cNvSpPr/>
          <p:nvPr/>
        </p:nvSpPr>
        <p:spPr>
          <a:xfrm>
            <a:off x="7936944" y="6461998"/>
            <a:ext cx="59230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Mantenimiento(Semana 16 en adelante)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7936944" y="703385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Corrección continua de incidencias, actualizaciones y mejoras evolutivas para la plataforma.</a:t>
            </a:r>
            <a:endParaRPr lang="en-US" sz="1200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70DC0D0-305C-F4FD-3C62-31089A55F8DD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809</Words>
  <Application>Microsoft Office PowerPoint</Application>
  <PresentationFormat>Personalizado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Inter</vt:lpstr>
      <vt:lpstr>Inter Bold</vt:lpstr>
      <vt:lpstr>Inter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Alexander Chamorro</dc:creator>
  <cp:lastModifiedBy>ALEXANDER MATIAS CHAMORRO CACERES</cp:lastModifiedBy>
  <cp:revision>6</cp:revision>
  <dcterms:created xsi:type="dcterms:W3CDTF">2025-09-04T15:42:19Z</dcterms:created>
  <dcterms:modified xsi:type="dcterms:W3CDTF">2025-09-10T09:28:39Z</dcterms:modified>
</cp:coreProperties>
</file>